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40"/>
  </p:notesMasterIdLst>
  <p:sldIdLst>
    <p:sldId id="256" r:id="rId3"/>
    <p:sldId id="323" r:id="rId4"/>
    <p:sldId id="257" r:id="rId5"/>
    <p:sldId id="258" r:id="rId6"/>
    <p:sldId id="260" r:id="rId7"/>
    <p:sldId id="269" r:id="rId8"/>
    <p:sldId id="270" r:id="rId9"/>
    <p:sldId id="283" r:id="rId10"/>
    <p:sldId id="273" r:id="rId11"/>
    <p:sldId id="272" r:id="rId12"/>
    <p:sldId id="274" r:id="rId13"/>
    <p:sldId id="324" r:id="rId14"/>
    <p:sldId id="284" r:id="rId15"/>
    <p:sldId id="286" r:id="rId16"/>
    <p:sldId id="287" r:id="rId17"/>
    <p:sldId id="303" r:id="rId18"/>
    <p:sldId id="304" r:id="rId19"/>
    <p:sldId id="307" r:id="rId20"/>
    <p:sldId id="306" r:id="rId21"/>
    <p:sldId id="267" r:id="rId22"/>
    <p:sldId id="275" r:id="rId23"/>
    <p:sldId id="290" r:id="rId24"/>
    <p:sldId id="285" r:id="rId25"/>
    <p:sldId id="321" r:id="rId26"/>
    <p:sldId id="308" r:id="rId27"/>
    <p:sldId id="299" r:id="rId28"/>
    <p:sldId id="300" r:id="rId29"/>
    <p:sldId id="301" r:id="rId30"/>
    <p:sldId id="302" r:id="rId31"/>
    <p:sldId id="322" r:id="rId32"/>
    <p:sldId id="314" r:id="rId33"/>
    <p:sldId id="315" r:id="rId34"/>
    <p:sldId id="316" r:id="rId35"/>
    <p:sldId id="317" r:id="rId36"/>
    <p:sldId id="318" r:id="rId37"/>
    <p:sldId id="319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4" autoAdjust="0"/>
    <p:restoredTop sz="99527" autoAdjust="0"/>
  </p:normalViewPr>
  <p:slideViewPr>
    <p:cSldViewPr snapToGrid="0">
      <p:cViewPr>
        <p:scale>
          <a:sx n="70" d="100"/>
          <a:sy n="70" d="100"/>
        </p:scale>
        <p:origin x="-1860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Wild%20Surrogate%20Fish%20Project\BY2012\FPGL.BY2012.deliverable.rear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Wild%20Surrogate%20Fish%20Project\BY2012\FPGL.BY2012.deliverable.rear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Wild%20Surrogate%20Fish%20Project\BY2012\FPGL.BY2012.deliverable.rear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Wild%20Surrogate%20Fish%20Project\BY2012\FPGL.BY2012.deliverable.rea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29600295564238"/>
          <c:y val="4.7766778357608543E-2"/>
          <c:w val="0.74984419241637279"/>
          <c:h val="0.81778105286143865"/>
        </c:manualLayout>
      </c:layout>
      <c:scatterChart>
        <c:scatterStyle val="lineMarker"/>
        <c:varyColors val="0"/>
        <c:ser>
          <c:idx val="0"/>
          <c:order val="0"/>
          <c:tx>
            <c:v>Fall wild</c:v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reservoirs'!$F$4:$F$18</c:f>
              <c:numCache>
                <c:formatCode>General</c:formatCode>
                <c:ptCount val="15"/>
                <c:pt idx="1">
                  <c:v>38</c:v>
                </c:pt>
                <c:pt idx="2">
                  <c:v>47</c:v>
                </c:pt>
                <c:pt idx="3">
                  <c:v>55</c:v>
                </c:pt>
                <c:pt idx="4">
                  <c:v>69</c:v>
                </c:pt>
                <c:pt idx="5">
                  <c:v>93</c:v>
                </c:pt>
                <c:pt idx="6">
                  <c:v>125</c:v>
                </c:pt>
                <c:pt idx="7">
                  <c:v>150</c:v>
                </c:pt>
                <c:pt idx="8">
                  <c:v>168</c:v>
                </c:pt>
              </c:numCache>
            </c:numRef>
          </c:yVal>
          <c:smooth val="0"/>
        </c:ser>
        <c:ser>
          <c:idx val="2"/>
          <c:order val="1"/>
          <c:tx>
            <c:v>Spring wild</c:v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reservoirs'!$G$4:$G$18</c:f>
              <c:numCache>
                <c:formatCode>General</c:formatCode>
                <c:ptCount val="15"/>
                <c:pt idx="2">
                  <c:v>35</c:v>
                </c:pt>
                <c:pt idx="3">
                  <c:v>43</c:v>
                </c:pt>
                <c:pt idx="4">
                  <c:v>54</c:v>
                </c:pt>
                <c:pt idx="5">
                  <c:v>71</c:v>
                </c:pt>
                <c:pt idx="6">
                  <c:v>87</c:v>
                </c:pt>
                <c:pt idx="7">
                  <c:v>104</c:v>
                </c:pt>
                <c:pt idx="8">
                  <c:v>114</c:v>
                </c:pt>
                <c:pt idx="9">
                  <c:v>123</c:v>
                </c:pt>
                <c:pt idx="10">
                  <c:v>132</c:v>
                </c:pt>
                <c:pt idx="11">
                  <c:v>140</c:v>
                </c:pt>
                <c:pt idx="12">
                  <c:v>149</c:v>
                </c:pt>
                <c:pt idx="13">
                  <c:v>155</c:v>
                </c:pt>
                <c:pt idx="14">
                  <c:v>160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93696"/>
        <c:axId val="35695616"/>
      </c:scatterChart>
      <c:valAx>
        <c:axId val="35693696"/>
        <c:scaling>
          <c:orientation val="minMax"/>
          <c:max val="41800"/>
          <c:min val="4120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Date</a:t>
                </a:r>
              </a:p>
            </c:rich>
          </c:tx>
          <c:layout/>
          <c:overlay val="0"/>
        </c:title>
        <c:numFmt formatCode="d\-mmm\-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5695616"/>
        <c:crosses val="autoZero"/>
        <c:crossBetween val="midCat"/>
      </c:valAx>
      <c:valAx>
        <c:axId val="35695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Fork length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693696"/>
        <c:crosses val="autoZero"/>
        <c:crossBetween val="midCat"/>
      </c:valAx>
    </c:plotArea>
    <c:plotVisOnly val="1"/>
    <c:dispBlanksAs val="gap"/>
    <c:showDLblsOverMax val="0"/>
  </c:chart>
  <c:spPr>
    <a:solidFill>
      <a:prstClr val="white">
        <a:alpha val="0"/>
      </a:prst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29600295564241"/>
          <c:y val="4.7766778357608571E-2"/>
          <c:w val="0.74984419241637323"/>
          <c:h val="0.81778105286143865"/>
        </c:manualLayout>
      </c:layout>
      <c:scatterChart>
        <c:scatterStyle val="lineMarker"/>
        <c:varyColors val="0"/>
        <c:ser>
          <c:idx val="0"/>
          <c:order val="0"/>
          <c:tx>
            <c:v>Fall wild</c:v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reservoirs'!$F$4:$F$18</c:f>
              <c:numCache>
                <c:formatCode>General</c:formatCode>
                <c:ptCount val="15"/>
                <c:pt idx="1">
                  <c:v>38</c:v>
                </c:pt>
                <c:pt idx="2">
                  <c:v>47</c:v>
                </c:pt>
                <c:pt idx="3">
                  <c:v>55</c:v>
                </c:pt>
                <c:pt idx="4">
                  <c:v>69</c:v>
                </c:pt>
                <c:pt idx="5">
                  <c:v>93</c:v>
                </c:pt>
                <c:pt idx="6">
                  <c:v>125</c:v>
                </c:pt>
                <c:pt idx="7">
                  <c:v>150</c:v>
                </c:pt>
                <c:pt idx="8">
                  <c:v>168</c:v>
                </c:pt>
              </c:numCache>
            </c:numRef>
          </c:yVal>
          <c:smooth val="0"/>
        </c:ser>
        <c:ser>
          <c:idx val="2"/>
          <c:order val="1"/>
          <c:tx>
            <c:v>Spring wild</c:v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reservoirs'!$G$4:$G$18</c:f>
              <c:numCache>
                <c:formatCode>General</c:formatCode>
                <c:ptCount val="15"/>
                <c:pt idx="2">
                  <c:v>35</c:v>
                </c:pt>
                <c:pt idx="3">
                  <c:v>43</c:v>
                </c:pt>
                <c:pt idx="4">
                  <c:v>54</c:v>
                </c:pt>
                <c:pt idx="5">
                  <c:v>71</c:v>
                </c:pt>
                <c:pt idx="6">
                  <c:v>87</c:v>
                </c:pt>
                <c:pt idx="7">
                  <c:v>104</c:v>
                </c:pt>
                <c:pt idx="8">
                  <c:v>114</c:v>
                </c:pt>
                <c:pt idx="9">
                  <c:v>123</c:v>
                </c:pt>
                <c:pt idx="10">
                  <c:v>132</c:v>
                </c:pt>
                <c:pt idx="11">
                  <c:v>140</c:v>
                </c:pt>
                <c:pt idx="12">
                  <c:v>149</c:v>
                </c:pt>
                <c:pt idx="13">
                  <c:v>155</c:v>
                </c:pt>
                <c:pt idx="14">
                  <c:v>160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66656"/>
        <c:axId val="35768576"/>
      </c:scatterChart>
      <c:valAx>
        <c:axId val="35766656"/>
        <c:scaling>
          <c:orientation val="minMax"/>
          <c:max val="41800"/>
          <c:min val="4120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Date</a:t>
                </a:r>
              </a:p>
            </c:rich>
          </c:tx>
          <c:layout/>
          <c:overlay val="0"/>
        </c:title>
        <c:numFmt formatCode="d\-mmm\-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5768576"/>
        <c:crosses val="autoZero"/>
        <c:crossBetween val="midCat"/>
      </c:valAx>
      <c:valAx>
        <c:axId val="35768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Fork length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766656"/>
        <c:crosses val="autoZero"/>
        <c:crossBetween val="midCat"/>
      </c:valAx>
    </c:plotArea>
    <c:plotVisOnly val="1"/>
    <c:dispBlanksAs val="gap"/>
    <c:showDLblsOverMax val="0"/>
  </c:chart>
  <c:spPr>
    <a:solidFill>
      <a:prstClr val="white">
        <a:alpha val="0"/>
      </a:prst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29600295564241"/>
          <c:y val="4.7766778357608571E-2"/>
          <c:w val="0.74984419241637323"/>
          <c:h val="0.81778105286143865"/>
        </c:manualLayout>
      </c:layout>
      <c:scatterChart>
        <c:scatterStyle val="lineMarker"/>
        <c:varyColors val="0"/>
        <c:ser>
          <c:idx val="0"/>
          <c:order val="0"/>
          <c:tx>
            <c:v>Fall wild</c:v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reservoirs'!$F$4:$F$18</c:f>
              <c:numCache>
                <c:formatCode>General</c:formatCode>
                <c:ptCount val="15"/>
                <c:pt idx="1">
                  <c:v>38</c:v>
                </c:pt>
                <c:pt idx="2">
                  <c:v>47</c:v>
                </c:pt>
                <c:pt idx="3">
                  <c:v>55</c:v>
                </c:pt>
                <c:pt idx="4">
                  <c:v>69</c:v>
                </c:pt>
                <c:pt idx="5">
                  <c:v>93</c:v>
                </c:pt>
                <c:pt idx="6">
                  <c:v>125</c:v>
                </c:pt>
                <c:pt idx="7">
                  <c:v>150</c:v>
                </c:pt>
                <c:pt idx="8">
                  <c:v>168</c:v>
                </c:pt>
              </c:numCache>
            </c:numRef>
          </c:yVal>
          <c:smooth val="0"/>
        </c:ser>
        <c:ser>
          <c:idx val="2"/>
          <c:order val="1"/>
          <c:tx>
            <c:v>Spring wild</c:v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reservoirs'!$G$4:$G$18</c:f>
              <c:numCache>
                <c:formatCode>General</c:formatCode>
                <c:ptCount val="15"/>
                <c:pt idx="2">
                  <c:v>35</c:v>
                </c:pt>
                <c:pt idx="3">
                  <c:v>43</c:v>
                </c:pt>
                <c:pt idx="4">
                  <c:v>54</c:v>
                </c:pt>
                <c:pt idx="5">
                  <c:v>71</c:v>
                </c:pt>
                <c:pt idx="6">
                  <c:v>87</c:v>
                </c:pt>
                <c:pt idx="7">
                  <c:v>104</c:v>
                </c:pt>
                <c:pt idx="8">
                  <c:v>114</c:v>
                </c:pt>
                <c:pt idx="9">
                  <c:v>123</c:v>
                </c:pt>
                <c:pt idx="10">
                  <c:v>132</c:v>
                </c:pt>
                <c:pt idx="11">
                  <c:v>140</c:v>
                </c:pt>
                <c:pt idx="12">
                  <c:v>149</c:v>
                </c:pt>
                <c:pt idx="13">
                  <c:v>155</c:v>
                </c:pt>
                <c:pt idx="14">
                  <c:v>160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98688"/>
        <c:axId val="36900864"/>
      </c:scatterChart>
      <c:valAx>
        <c:axId val="36898688"/>
        <c:scaling>
          <c:orientation val="minMax"/>
          <c:max val="41800"/>
          <c:min val="4120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Date</a:t>
                </a:r>
              </a:p>
            </c:rich>
          </c:tx>
          <c:layout/>
          <c:overlay val="0"/>
        </c:title>
        <c:numFmt formatCode="d\-mmm\-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6900864"/>
        <c:crosses val="autoZero"/>
        <c:crossBetween val="midCat"/>
      </c:valAx>
      <c:valAx>
        <c:axId val="36900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Fork length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898688"/>
        <c:crosses val="autoZero"/>
        <c:crossBetween val="midCat"/>
      </c:valAx>
    </c:plotArea>
    <c:plotVisOnly val="1"/>
    <c:dispBlanksAs val="gap"/>
    <c:showDLblsOverMax val="0"/>
  </c:chart>
  <c:spPr>
    <a:solidFill>
      <a:prstClr val="white">
        <a:alpha val="0"/>
      </a:prst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29600295564241"/>
          <c:y val="4.7766778357608584E-2"/>
          <c:w val="0.74984419241637346"/>
          <c:h val="0.81778105286143865"/>
        </c:manualLayout>
      </c:layout>
      <c:scatterChart>
        <c:scatterStyle val="lineMarker"/>
        <c:varyColors val="0"/>
        <c:ser>
          <c:idx val="0"/>
          <c:order val="0"/>
          <c:tx>
            <c:v>Fall wild</c:v>
          </c:tx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reservoirs'!$F$4:$F$18</c:f>
              <c:numCache>
                <c:formatCode>General</c:formatCode>
                <c:ptCount val="15"/>
                <c:pt idx="1">
                  <c:v>38</c:v>
                </c:pt>
                <c:pt idx="2">
                  <c:v>47</c:v>
                </c:pt>
                <c:pt idx="3">
                  <c:v>55</c:v>
                </c:pt>
                <c:pt idx="4">
                  <c:v>69</c:v>
                </c:pt>
                <c:pt idx="5">
                  <c:v>93</c:v>
                </c:pt>
                <c:pt idx="6">
                  <c:v>125</c:v>
                </c:pt>
                <c:pt idx="7">
                  <c:v>150</c:v>
                </c:pt>
                <c:pt idx="8">
                  <c:v>168</c:v>
                </c:pt>
              </c:numCache>
            </c:numRef>
          </c:yVal>
          <c:smooth val="0"/>
        </c:ser>
        <c:ser>
          <c:idx val="2"/>
          <c:order val="1"/>
          <c:tx>
            <c:v>Spring wild</c:v>
          </c:tx>
          <c:spPr>
            <a:ln w="2857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'data from reservoirs'!$A$4:$A$18</c:f>
              <c:numCache>
                <c:formatCode>d\-mmm\-yy</c:formatCode>
                <c:ptCount val="15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</c:numCache>
            </c:numRef>
          </c:xVal>
          <c:yVal>
            <c:numRef>
              <c:f>'data from reservoirs'!$G$4:$G$18</c:f>
              <c:numCache>
                <c:formatCode>General</c:formatCode>
                <c:ptCount val="15"/>
                <c:pt idx="2">
                  <c:v>35</c:v>
                </c:pt>
                <c:pt idx="3">
                  <c:v>43</c:v>
                </c:pt>
                <c:pt idx="4">
                  <c:v>54</c:v>
                </c:pt>
                <c:pt idx="5">
                  <c:v>71</c:v>
                </c:pt>
                <c:pt idx="6">
                  <c:v>87</c:v>
                </c:pt>
                <c:pt idx="7">
                  <c:v>104</c:v>
                </c:pt>
                <c:pt idx="8">
                  <c:v>114</c:v>
                </c:pt>
                <c:pt idx="9">
                  <c:v>123</c:v>
                </c:pt>
                <c:pt idx="10">
                  <c:v>132</c:v>
                </c:pt>
                <c:pt idx="11">
                  <c:v>140</c:v>
                </c:pt>
                <c:pt idx="12">
                  <c:v>149</c:v>
                </c:pt>
                <c:pt idx="13">
                  <c:v>155</c:v>
                </c:pt>
                <c:pt idx="14">
                  <c:v>160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03232"/>
        <c:axId val="36717696"/>
      </c:scatterChart>
      <c:valAx>
        <c:axId val="36703232"/>
        <c:scaling>
          <c:orientation val="minMax"/>
          <c:max val="41800"/>
          <c:min val="4120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Date</a:t>
                </a:r>
              </a:p>
            </c:rich>
          </c:tx>
          <c:layout/>
          <c:overlay val="0"/>
        </c:title>
        <c:numFmt formatCode="d\-mmm\-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6717696"/>
        <c:crosses val="autoZero"/>
        <c:crossBetween val="midCat"/>
      </c:valAx>
      <c:valAx>
        <c:axId val="36717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Fork length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703232"/>
        <c:crosses val="autoZero"/>
        <c:crossBetween val="midCat"/>
      </c:valAx>
    </c:plotArea>
    <c:plotVisOnly val="1"/>
    <c:dispBlanksAs val="gap"/>
    <c:showDLblsOverMax val="0"/>
  </c:chart>
  <c:spPr>
    <a:solidFill>
      <a:prstClr val="white">
        <a:alpha val="0"/>
      </a:prst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037F-7A6C-440D-8F65-ABAB6A6B42D3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034F-3604-4173-9769-131F75308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0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0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9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77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3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6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6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86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0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7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51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1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3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9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Indicate that also</a:t>
            </a:r>
            <a:r>
              <a:rPr lang="en-US" baseline="0" dirty="0" smtClean="0"/>
              <a:t> produced large number not delivered because order cancelled. Foster 500 </a:t>
            </a:r>
            <a:r>
              <a:rPr lang="en-US" baseline="0" dirty="0" err="1" smtClean="0"/>
              <a:t>detroit</a:t>
            </a:r>
            <a:r>
              <a:rPr lang="en-US" baseline="0" dirty="0" smtClean="0"/>
              <a:t> 13,500 </a:t>
            </a:r>
            <a:r>
              <a:rPr lang="en-US" baseline="0" dirty="0" err="1" smtClean="0"/>
              <a:t>detroit</a:t>
            </a:r>
            <a:r>
              <a:rPr lang="en-US" baseline="0" dirty="0" smtClean="0"/>
              <a:t> 1,500 foster 2,000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034F-3604-4173-9769-131F75308A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9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4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3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6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2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0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30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1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2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5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6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D636-119F-4743-8114-945AD8DCA4B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ABFE-75C1-475C-9150-4F04ED0BC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D636-119F-4743-8114-945AD8DCA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ABFE-75C1-475C-9150-4F04ED0BC2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8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gliatk\Dropbox\Surrogate Project\presentation photos\IMG_0824_kyle swa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059" y="-462757"/>
            <a:ext cx="11001877" cy="73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028"/>
            <a:ext cx="7772400" cy="1178382"/>
          </a:xfr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Developing and delivering surrogate wild Chinook and steelhead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64" y="4537632"/>
            <a:ext cx="7528472" cy="1025164"/>
          </a:xfrm>
          <a:solidFill>
            <a:schemeClr val="accent3">
              <a:lumMod val="40000"/>
              <a:lumOff val="60000"/>
              <a:alpha val="60000"/>
            </a:schemeClr>
          </a:solidFill>
        </p:spPr>
        <p:txBody>
          <a:bodyPr bIns="0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Karen </a:t>
            </a:r>
            <a:r>
              <a:rPr lang="en-US" sz="2800" b="1" dirty="0" smtClean="0">
                <a:solidFill>
                  <a:schemeClr val="tx1"/>
                </a:solidFill>
              </a:rPr>
              <a:t>Cogliati</a:t>
            </a:r>
            <a:r>
              <a:rPr lang="en-US" sz="2800" dirty="0">
                <a:solidFill>
                  <a:schemeClr val="tx1"/>
                </a:solidFill>
              </a:rPr>
              <a:t>, David </a:t>
            </a:r>
            <a:r>
              <a:rPr lang="en-US" sz="2800" dirty="0" smtClean="0">
                <a:solidFill>
                  <a:schemeClr val="tx1"/>
                </a:solidFill>
              </a:rPr>
              <a:t>Noakes, Cameron Sharpe, Rob </a:t>
            </a:r>
            <a:r>
              <a:rPr lang="en-US" sz="2800" dirty="0" err="1" smtClean="0">
                <a:solidFill>
                  <a:schemeClr val="tx1"/>
                </a:solidFill>
              </a:rPr>
              <a:t>Chitwood</a:t>
            </a:r>
            <a:r>
              <a:rPr lang="en-US" sz="2800" dirty="0" smtClean="0">
                <a:solidFill>
                  <a:schemeClr val="tx1"/>
                </a:solidFill>
              </a:rPr>
              <a:t>, Ryan Couture, and </a:t>
            </a:r>
            <a:r>
              <a:rPr lang="en-US" sz="2800" dirty="0">
                <a:solidFill>
                  <a:schemeClr val="tx1"/>
                </a:solidFill>
              </a:rPr>
              <a:t>Carl </a:t>
            </a:r>
            <a:r>
              <a:rPr lang="en-US" sz="2800" dirty="0" err="1" smtClean="0">
                <a:solidFill>
                  <a:schemeClr val="tx1"/>
                </a:solidFill>
              </a:rPr>
              <a:t>Schreck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164" y="5591584"/>
            <a:ext cx="927582" cy="121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71" y="5825937"/>
            <a:ext cx="2069224" cy="76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076" y="5657447"/>
            <a:ext cx="1131234" cy="10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148" y="5645193"/>
            <a:ext cx="1146100" cy="11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144" y="5750117"/>
            <a:ext cx="909745" cy="9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OHRClogoCtrC copy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675" y="5622217"/>
            <a:ext cx="970692" cy="11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/>
              <a:t>Spring Chinook 2014 deliveries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052764"/>
              </p:ext>
            </p:extLst>
          </p:nvPr>
        </p:nvGraphicFramePr>
        <p:xfrm>
          <a:off x="419100" y="1828800"/>
          <a:ext cx="8305800" cy="276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7500"/>
                <a:gridCol w="825500"/>
                <a:gridCol w="1422400"/>
                <a:gridCol w="990600"/>
                <a:gridCol w="347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Stock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Brood Year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type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size (mm) 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Delivered March-May 2014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Pit tagged</a:t>
                      </a:r>
                      <a:r>
                        <a:rPr lang="en-US" baseline="0" dirty="0" smtClean="0"/>
                        <a:t> and picked up Oct 2014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McKenzie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Pit</a:t>
                      </a:r>
                      <a:r>
                        <a:rPr lang="en-US" baseline="0" dirty="0" smtClean="0"/>
                        <a:t> tagged and picked up May 2014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MFW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Delivered March 2014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Sub-yearling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165-200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Delivered Oct</a:t>
                      </a:r>
                      <a:r>
                        <a:rPr lang="en-US" baseline="0" dirty="0" smtClean="0"/>
                        <a:t> 6 2014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-228600" y="1066800"/>
            <a:ext cx="75895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71" b="13640"/>
          <a:stretch/>
        </p:blipFill>
        <p:spPr bwMode="auto">
          <a:xfrm>
            <a:off x="2121888" y="5074920"/>
            <a:ext cx="4900225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cap="small" dirty="0" smtClean="0"/>
              <a:t>Winter steelhead 2014 and 2015 deliveries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585699"/>
              </p:ext>
            </p:extLst>
          </p:nvPr>
        </p:nvGraphicFramePr>
        <p:xfrm>
          <a:off x="419100" y="1905000"/>
          <a:ext cx="8343900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0700"/>
                <a:gridCol w="1104900"/>
                <a:gridCol w="1778000"/>
                <a:gridCol w="22860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Brood Year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 type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date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size (mm) 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2-yr </a:t>
                      </a:r>
                      <a:r>
                        <a:rPr lang="en-US" dirty="0" err="1" smtClean="0"/>
                        <a:t>smolt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 – Apr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Santiam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Santiam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2-yr </a:t>
                      </a:r>
                      <a:r>
                        <a:rPr lang="en-US" dirty="0" err="1" smtClean="0"/>
                        <a:t>smolt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 smtClean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2-yr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smolt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2016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-228600" y="10668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:\Users\billmane\Desktop\Chinook Surrogate Project\Pictures\127_0422\IMGP096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6" t="30415" r="8791" b="21917"/>
          <a:stretch/>
        </p:blipFill>
        <p:spPr bwMode="auto">
          <a:xfrm>
            <a:off x="1937479" y="5029200"/>
            <a:ext cx="526904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790" y="187326"/>
            <a:ext cx="8177609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cap="small" dirty="0" smtClean="0"/>
              <a:t>Step 1: Coordinate with researchers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1066800"/>
            <a:ext cx="88696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cogliatk\Dropbox\Surrogate Project\presentation photos\shutterstock_131767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77" y="3918857"/>
            <a:ext cx="4409123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gliatk\Dropbox\Surrogate Project\presentation photos\iStock_000026563628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71" y="3922776"/>
            <a:ext cx="441062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13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Sometimes fish needs change…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Fish numbers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Migratory phenotypes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arget sizes</a:t>
            </a:r>
          </a:p>
          <a:p>
            <a:endParaRPr lang="en-US" sz="1400" dirty="0"/>
          </a:p>
          <a:p>
            <a:endParaRPr lang="en-US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790" y="187326"/>
            <a:ext cx="8177609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cap="small" dirty="0" smtClean="0"/>
              <a:t>Step 1: Coordinate with researchers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1066800"/>
            <a:ext cx="88696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gliatk\Dropbox\Surrogate Project\presentation photos\iStock_000026563628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71" y="3922776"/>
            <a:ext cx="441062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1"/>
            <a:ext cx="8229600" cy="2209800"/>
          </a:xfrm>
        </p:spPr>
        <p:txBody>
          <a:bodyPr/>
          <a:lstStyle/>
          <a:p>
            <a:endParaRPr lang="en-US" sz="1400" dirty="0"/>
          </a:p>
          <a:p>
            <a:endParaRPr lang="en-US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790" y="187326"/>
            <a:ext cx="8177609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cap="small" dirty="0" smtClean="0"/>
              <a:t>Step 1: Coordinate with researchers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1066800"/>
            <a:ext cx="88696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38480" y="1447800"/>
            <a:ext cx="7018020" cy="123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We prepare for a change in requests… within reason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9321" y="3300476"/>
            <a:ext cx="3296919" cy="124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3600" dirty="0"/>
              <a:t>More advanced notice</a:t>
            </a:r>
          </a:p>
          <a:p>
            <a:pPr marL="0" indent="0" algn="ctr">
              <a:lnSpc>
                <a:spcPts val="2700"/>
              </a:lnSpc>
              <a:spcBef>
                <a:spcPts val="600"/>
              </a:spcBef>
              <a:buNone/>
            </a:pPr>
            <a:r>
              <a:rPr lang="en-US" sz="4400" dirty="0" smtClean="0"/>
              <a:t>=</a:t>
            </a:r>
            <a:endParaRPr lang="en-US" sz="4400" dirty="0"/>
          </a:p>
          <a:p>
            <a:pPr marL="0" indent="0" algn="ctr">
              <a:lnSpc>
                <a:spcPts val="2700"/>
              </a:lnSpc>
              <a:spcBef>
                <a:spcPts val="0"/>
              </a:spcBef>
              <a:buNone/>
            </a:pPr>
            <a:r>
              <a:rPr lang="en-US" sz="3600" dirty="0"/>
              <a:t>Better able to adapt to change</a:t>
            </a:r>
          </a:p>
          <a:p>
            <a:pPr marL="0" indent="0">
              <a:buFont typeface="Arial" pitchFamily="34" charset="0"/>
              <a:buNone/>
            </a:pPr>
            <a:endParaRPr lang="en-US" sz="4000" dirty="0" smtClean="0"/>
          </a:p>
          <a:p>
            <a:pPr marL="0" indent="0">
              <a:buFont typeface="Arial" pitchFamily="34" charset="0"/>
              <a:buNone/>
            </a:pPr>
            <a:endParaRPr lang="en-US" sz="4000" dirty="0"/>
          </a:p>
          <a:p>
            <a:pPr marL="0" indent="0">
              <a:buFont typeface="Arial" pitchFamily="34" charset="0"/>
              <a:buNone/>
            </a:pPr>
            <a:endParaRPr lang="en-US" sz="4000" dirty="0" smtClean="0"/>
          </a:p>
          <a:p>
            <a:endParaRPr lang="en-US" sz="1800" dirty="0" smtClean="0"/>
          </a:p>
          <a:p>
            <a:endParaRPr lang="en-US" sz="4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0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610790" y="187326"/>
            <a:ext cx="8253809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cap="small" dirty="0" smtClean="0"/>
              <a:t>Step 2: Rear high quality surrogates</a:t>
            </a: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>
          <a:xfrm>
            <a:off x="226219" y="1282700"/>
            <a:ext cx="8691562" cy="5270500"/>
          </a:xfrm>
        </p:spPr>
        <p:txBody>
          <a:bodyPr>
            <a:noAutofit/>
          </a:bodyPr>
          <a:lstStyle/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u="sng" dirty="0" smtClean="0"/>
              <a:t>Goal:</a:t>
            </a:r>
          </a:p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/>
              <a:t>Rear and deliver surrogate fish to researchers</a:t>
            </a:r>
          </a:p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buNone/>
            </a:pPr>
            <a:endParaRPr lang="en-US" sz="3600" b="1" u="sng" dirty="0"/>
          </a:p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600" b="1" u="sng" dirty="0" smtClean="0"/>
              <a:t>Objectives: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Develop rearing protocols that produce more wild-like fish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Establish criteria to evaluate the quality and phenotypic accuracy of our surrogates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Describe phenotypes of naturally-reared fish to establish target phenotypes 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Describe phenotypes of hatchery-reared fish to determine the effects of conventional hatchery protocols on phenotypes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-228600" y="1066800"/>
            <a:ext cx="88696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61508" y="293656"/>
            <a:ext cx="8484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Establishing target phenotypes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1066800"/>
            <a:ext cx="740664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cogliatk\Dropbox\Surrogate Project\presentation photos\lifecycle_of_salm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94831"/>
            <a:ext cx="5231220" cy="38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ogliatk\Dropbox\Surrogate Project\presentation photos\GTY_salmon_drought_mar_140325_16x9_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9" y="1204802"/>
            <a:ext cx="4540102" cy="25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73619" y="1619219"/>
            <a:ext cx="3179135" cy="77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/>
              <a:t>Migrating juveniles when released</a:t>
            </a:r>
            <a:endParaRPr lang="en-US" sz="2800" b="1" dirty="0"/>
          </a:p>
        </p:txBody>
      </p:sp>
      <p:sp>
        <p:nvSpPr>
          <p:cNvPr id="17" name="Curved Left Arrow 16"/>
          <p:cNvSpPr/>
          <p:nvPr/>
        </p:nvSpPr>
        <p:spPr>
          <a:xfrm>
            <a:off x="4364656" y="3561907"/>
            <a:ext cx="1265274" cy="3157870"/>
          </a:xfrm>
          <a:prstGeom prst="curvedLeftArrow">
            <a:avLst>
              <a:gd name="adj1" fmla="val 18169"/>
              <a:gd name="adj2" fmla="val 53389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9481" y="4750876"/>
            <a:ext cx="297711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/>
              <a:t>Rear them and they will migrate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624085"/>
            <a:ext cx="173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UC Davis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91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gliatk\Dropbox\Surrogate Project\presentation photos\slide1-lifecy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7" y="1375259"/>
            <a:ext cx="7537373" cy="54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61508" y="293656"/>
            <a:ext cx="8484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Rear, release, migrate…not quite</a:t>
            </a:r>
            <a:endParaRPr lang="en-US" sz="4400" cap="small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1066800"/>
            <a:ext cx="79552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41963" y="2895087"/>
            <a:ext cx="4813813" cy="2540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603898" y="3056803"/>
            <a:ext cx="2199009" cy="2216942"/>
          </a:xfrm>
          <a:prstGeom prst="mathMultiply">
            <a:avLst>
              <a:gd name="adj1" fmla="val 1912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69981" y="6432698"/>
            <a:ext cx="1127052" cy="28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4246" y="5435462"/>
            <a:ext cx="2441056" cy="1140776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097" y="6550223"/>
            <a:ext cx="173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NOAA Fisheries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34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migrants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Migrate out of tributary in late Fall and early Winter</a:t>
            </a:r>
          </a:p>
          <a:p>
            <a:endParaRPr lang="en-US" dirty="0"/>
          </a:p>
          <a:p>
            <a:r>
              <a:rPr lang="en-US" dirty="0" smtClean="0"/>
              <a:t>Spring Chinook</a:t>
            </a:r>
          </a:p>
          <a:p>
            <a:pPr lvl="1"/>
            <a:r>
              <a:rPr lang="en-US" dirty="0" err="1" smtClean="0"/>
              <a:t>Subyearlings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Winter steelhead</a:t>
            </a:r>
          </a:p>
          <a:p>
            <a:pPr lvl="1"/>
            <a:r>
              <a:rPr lang="en-US" dirty="0" smtClean="0"/>
              <a:t>Yearlings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Spring migrants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Migrate out of tributary in late Winter and early Spring</a:t>
            </a:r>
          </a:p>
          <a:p>
            <a:endParaRPr lang="en-US" dirty="0"/>
          </a:p>
          <a:p>
            <a:r>
              <a:rPr lang="en-US" dirty="0" smtClean="0"/>
              <a:t>Spring Chinook </a:t>
            </a:r>
          </a:p>
          <a:p>
            <a:pPr lvl="1"/>
            <a:r>
              <a:rPr lang="en-US" dirty="0" smtClean="0"/>
              <a:t>Yearlings</a:t>
            </a:r>
          </a:p>
          <a:p>
            <a:pPr lvl="1"/>
            <a:endParaRPr lang="en-US" dirty="0"/>
          </a:p>
          <a:p>
            <a:r>
              <a:rPr lang="en-US" dirty="0" smtClean="0"/>
              <a:t>Winter steelhead</a:t>
            </a:r>
          </a:p>
          <a:p>
            <a:pPr lvl="1"/>
            <a:r>
              <a:rPr lang="en-US" dirty="0" smtClean="0"/>
              <a:t>2-year </a:t>
            </a:r>
            <a:r>
              <a:rPr lang="en-US" dirty="0" err="1" smtClean="0"/>
              <a:t>smolts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61508" y="91629"/>
            <a:ext cx="79212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Avoid early maturation and they will migrate…But when?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1121392"/>
            <a:ext cx="7772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9" grpId="0" build="p"/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61508" y="293656"/>
            <a:ext cx="8484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Establishing target phenotypes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1066800"/>
            <a:ext cx="740664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0"/>
            <a:ext cx="4334933" cy="243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467" y="1524000"/>
            <a:ext cx="4334933" cy="243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962399"/>
            <a:ext cx="4334933" cy="243840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2" descr="C:\Users\billmane\AppData\Local\Temp\DSC_02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962399"/>
            <a:ext cx="4334933" cy="243840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illmane\Desktop\Chinook Surrogate Project\Pictures\137_1028\IMGP36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97" y="1535430"/>
            <a:ext cx="4315036" cy="242720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illmane\Desktop\Chinook Surrogate Project\Pictures\2013_0412\IMGP07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7" y="3962401"/>
            <a:ext cx="4334934" cy="24384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billmane\Desktop\Chinook Surrogate Project\Pictures\2013_0703\IMGP21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6448"/>
            <a:ext cx="4320116" cy="243006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56" y="1622073"/>
            <a:ext cx="4301657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 Surrogate Team</a:t>
            </a:r>
            <a:r>
              <a:rPr lang="en-US" dirty="0" smtClean="0"/>
              <a:t>:</a:t>
            </a:r>
          </a:p>
          <a:p>
            <a:pPr indent="-1588">
              <a:buNone/>
            </a:pPr>
            <a:r>
              <a:rPr lang="en-US" sz="2800" dirty="0" smtClean="0"/>
              <a:t>Courtney Danley</a:t>
            </a:r>
          </a:p>
          <a:p>
            <a:pPr indent="-1588">
              <a:buNone/>
            </a:pPr>
            <a:r>
              <a:rPr lang="en-US" sz="2800" dirty="0" smtClean="0"/>
              <a:t>Olivia </a:t>
            </a:r>
            <a:r>
              <a:rPr lang="en-US" sz="2800" dirty="0" err="1" smtClean="0"/>
              <a:t>Hakanson</a:t>
            </a:r>
            <a:endParaRPr lang="en-US" sz="2800" dirty="0" smtClean="0"/>
          </a:p>
          <a:p>
            <a:pPr indent="-1588">
              <a:buNone/>
            </a:pPr>
            <a:r>
              <a:rPr lang="en-US" sz="2800" dirty="0" smtClean="0"/>
              <a:t>Kate Self</a:t>
            </a:r>
          </a:p>
          <a:p>
            <a:pPr indent="-1588">
              <a:buNone/>
            </a:pPr>
            <a:r>
              <a:rPr lang="en-US" sz="2800" dirty="0" smtClean="0"/>
              <a:t>Heather Stewart</a:t>
            </a:r>
          </a:p>
          <a:p>
            <a:pPr indent="-1588">
              <a:buNone/>
            </a:pPr>
            <a:r>
              <a:rPr lang="en-US" sz="2800" dirty="0" smtClean="0"/>
              <a:t>Julia Unrein</a:t>
            </a:r>
          </a:p>
          <a:p>
            <a:pPr indent="-1588">
              <a:buNone/>
            </a:pPr>
            <a:r>
              <a:rPr lang="en-US" sz="2800" dirty="0" smtClean="0"/>
              <a:t>Eric </a:t>
            </a:r>
            <a:r>
              <a:rPr lang="en-US" sz="2800" dirty="0" err="1" smtClean="0"/>
              <a:t>Billman</a:t>
            </a:r>
            <a:endParaRPr lang="en-US" sz="2800" dirty="0" smtClean="0"/>
          </a:p>
          <a:p>
            <a:pPr indent="-1588">
              <a:buNone/>
            </a:pPr>
            <a:r>
              <a:rPr lang="en-US" dirty="0" smtClean="0"/>
              <a:t>Volunteers and work study students</a:t>
            </a:r>
            <a:r>
              <a:rPr lang="en-US" sz="2800" dirty="0" smtClean="0"/>
              <a:t> </a:t>
            </a:r>
          </a:p>
          <a:p>
            <a:pPr indent="-1588">
              <a:buNone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39272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OHRC Staff:</a:t>
            </a:r>
          </a:p>
          <a:p>
            <a:pPr marL="0" indent="0">
              <a:buNone/>
            </a:pPr>
            <a:r>
              <a:rPr lang="en-US" dirty="0" smtClean="0"/>
              <a:t>Joseph O’Neil</a:t>
            </a:r>
          </a:p>
          <a:p>
            <a:pPr marL="0" indent="0">
              <a:buNone/>
            </a:pPr>
            <a:r>
              <a:rPr lang="en-US" dirty="0" smtClean="0"/>
              <a:t>Joyce </a:t>
            </a:r>
            <a:r>
              <a:rPr lang="en-US" dirty="0" err="1" smtClean="0"/>
              <a:t>Mahr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ODFW staff and hatchery managers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Funding:</a:t>
            </a:r>
          </a:p>
          <a:p>
            <a:pPr marL="0" indent="0">
              <a:buNone/>
            </a:pPr>
            <a:r>
              <a:rPr lang="en-US" dirty="0" smtClean="0"/>
              <a:t>Army Corps of Engineers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0791" y="1873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/>
              <a:t>Acknowledgments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54000" y="1066800"/>
            <a:ext cx="5029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939295"/>
              </p:ext>
            </p:extLst>
          </p:nvPr>
        </p:nvGraphicFramePr>
        <p:xfrm>
          <a:off x="355600" y="1384300"/>
          <a:ext cx="8343900" cy="360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0700"/>
                <a:gridCol w="1104900"/>
                <a:gridCol w="1778000"/>
                <a:gridCol w="22860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Brood Year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 type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date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size (mm) 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Feb-Apr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Dexter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Sub-yearling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Sept-Oct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Sub-yearling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Sept-Oct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Dexter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Sub-yearling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Santiam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2016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 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361508" y="293656"/>
            <a:ext cx="8484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More than just size</a:t>
            </a:r>
            <a:endParaRPr lang="en-US" sz="4400" cap="small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1066800"/>
            <a:ext cx="5029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06860" y="1158940"/>
            <a:ext cx="1935125" cy="4157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320024"/>
              </p:ext>
            </p:extLst>
          </p:nvPr>
        </p:nvGraphicFramePr>
        <p:xfrm>
          <a:off x="0" y="1196927"/>
          <a:ext cx="8901334" cy="533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cap="small" dirty="0" smtClean="0"/>
              <a:t>Growth trajectories</a:t>
            </a:r>
            <a:endParaRPr lang="en-US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81693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Natural growth parameters for Spring Chinook</a:t>
            </a:r>
            <a:endParaRPr lang="en-US" sz="2400" dirty="0"/>
          </a:p>
        </p:txBody>
      </p:sp>
      <p:sp>
        <p:nvSpPr>
          <p:cNvPr id="9" name="TextBox 1"/>
          <p:cNvSpPr txBox="1"/>
          <p:nvPr/>
        </p:nvSpPr>
        <p:spPr>
          <a:xfrm>
            <a:off x="1793419" y="5863821"/>
            <a:ext cx="6740981" cy="3845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    D    J    F    M    A    M    J    </a:t>
            </a:r>
            <a:r>
              <a:rPr lang="en-US" sz="1800" dirty="0" err="1" smtClean="0"/>
              <a:t>J</a:t>
            </a:r>
            <a:r>
              <a:rPr lang="en-US" sz="1800" dirty="0" smtClean="0"/>
              <a:t>    A    S    O    N    D    J    F    M    A    M 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119043" y="3166664"/>
            <a:ext cx="971741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Spring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5169" y="2286000"/>
            <a:ext cx="606000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Fall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228600" y="715911"/>
            <a:ext cx="53035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127" y="6572250"/>
            <a:ext cx="9060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from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Monzyk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Romer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0" y="6570663"/>
            <a:ext cx="9144000" cy="1587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217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193970"/>
              </p:ext>
            </p:extLst>
          </p:nvPr>
        </p:nvGraphicFramePr>
        <p:xfrm>
          <a:off x="0" y="1196927"/>
          <a:ext cx="8901334" cy="533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60967" y="806301"/>
            <a:ext cx="684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Surrogate BY13 growth trajectories for Spring Chinook</a:t>
            </a:r>
            <a:endParaRPr lang="en-US" sz="2400" u="sng" dirty="0"/>
          </a:p>
        </p:txBody>
      </p:sp>
      <p:sp>
        <p:nvSpPr>
          <p:cNvPr id="9" name="TextBox 1"/>
          <p:cNvSpPr txBox="1"/>
          <p:nvPr/>
        </p:nvSpPr>
        <p:spPr>
          <a:xfrm>
            <a:off x="1793419" y="5863821"/>
            <a:ext cx="6740981" cy="3845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    D    J    F    M    A    M    J    </a:t>
            </a:r>
            <a:r>
              <a:rPr lang="en-US" sz="1800" dirty="0" err="1" smtClean="0"/>
              <a:t>J</a:t>
            </a:r>
            <a:r>
              <a:rPr lang="en-US" sz="1800" dirty="0" smtClean="0"/>
              <a:t>    A    S    O    N    D    J    F    M    A    M  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5169" y="2286000"/>
            <a:ext cx="606000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Fall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19043" y="3166664"/>
            <a:ext cx="971741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Spring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39134" y="2182429"/>
            <a:ext cx="2993354" cy="2729286"/>
            <a:chOff x="3039134" y="2182429"/>
            <a:chExt cx="2993354" cy="2729286"/>
          </a:xfrm>
        </p:grpSpPr>
        <p:sp>
          <p:nvSpPr>
            <p:cNvPr id="51" name="Oval 50"/>
            <p:cNvSpPr/>
            <p:nvPr/>
          </p:nvSpPr>
          <p:spPr>
            <a:xfrm>
              <a:off x="3039134" y="4820244"/>
              <a:ext cx="91417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31187" y="4648809"/>
              <a:ext cx="91505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56640" y="4451954"/>
              <a:ext cx="91417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226572" y="4159850"/>
              <a:ext cx="91416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063602" y="3562950"/>
              <a:ext cx="91416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588509" y="3893150"/>
              <a:ext cx="91416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617222" y="3232750"/>
              <a:ext cx="91416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941072" y="3220050"/>
              <a:ext cx="91416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248648" y="4284950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756640" y="3990971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31620" y="3627735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592287" y="3147629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062287" y="2474529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613705" y="2182429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309372" y="3010500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96722" y="2610450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/>
              <a:t>Growth trajectories</a:t>
            </a:r>
            <a:endParaRPr lang="en-US" cap="small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28600" y="715911"/>
            <a:ext cx="53035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317243" y="4449738"/>
            <a:ext cx="33695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Incubation and rearing temperature</a:t>
            </a:r>
          </a:p>
          <a:p>
            <a:pPr marL="169863" indent="-169863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Diet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unreinj\Desktop\Chinook Surrogate Photos\184_1217\IMGP0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0" y="1077429"/>
            <a:ext cx="2743200" cy="20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unreinj\Desktop\Chinook Surrogate Photos\182_1212\IMGP0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0" y="3064885"/>
            <a:ext cx="2743200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Altered rearing environment 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981736"/>
            <a:ext cx="70408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ogliatk\Dropbox\Surrogate Project\presentation photos\f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15" y="4795284"/>
            <a:ext cx="3297947" cy="20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gliatk\Dropbox\Surrogate Project\presentation photos\baby-steelhead-in-river-at-retreat-IMG_18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/>
        </p:blipFill>
        <p:spPr bwMode="auto">
          <a:xfrm>
            <a:off x="6250525" y="3110755"/>
            <a:ext cx="2733980" cy="19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gliatk\Dropbox\Surrogate Project\presentation photos\salmon2-blog4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1"/>
          <a:stretch/>
        </p:blipFill>
        <p:spPr bwMode="auto">
          <a:xfrm>
            <a:off x="6255499" y="1141228"/>
            <a:ext cx="272900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6125" y="1282894"/>
            <a:ext cx="2433167" cy="80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dirty="0" smtClean="0"/>
              <a:t>Tank environment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49802" y="2849435"/>
            <a:ext cx="2433167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en-US" sz="3200" dirty="0" smtClean="0"/>
              <a:t>Density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6805" y="4383765"/>
            <a:ext cx="2433167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3200" dirty="0" smtClean="0"/>
              <a:t>Diet</a:t>
            </a:r>
            <a:endParaRPr lang="en-US" sz="3200" dirty="0"/>
          </a:p>
        </p:txBody>
      </p:sp>
      <p:pic>
        <p:nvPicPr>
          <p:cNvPr id="19" name="Picture 18" descr="C:\Users\cogliatk\Dropbox\Surrogate Project\presentation photos\IMGP21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0" y="1083496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Erics files\Wild Surrogate Fish Project\Pictures\BY2013.chinook.structure\2014_0509\IMGP563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19563"/>
          <a:stretch/>
        </p:blipFill>
        <p:spPr bwMode="auto">
          <a:xfrm>
            <a:off x="271265" y="4857633"/>
            <a:ext cx="2743200" cy="19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Low-lipid starter diet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981736"/>
            <a:ext cx="539496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127" y="6572250"/>
            <a:ext cx="9060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collaboration with Bozeman Fish Technology Center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6570663"/>
            <a:ext cx="9144000" cy="1587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0484" y="1180216"/>
            <a:ext cx="8229600" cy="4935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Five experimental diet treatments: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4-6</a:t>
            </a:r>
            <a:r>
              <a:rPr lang="en-US" dirty="0"/>
              <a:t>% lipid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8-9</a:t>
            </a:r>
            <a:r>
              <a:rPr lang="en-US" dirty="0"/>
              <a:t>% lipid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11-12</a:t>
            </a:r>
            <a:r>
              <a:rPr lang="en-US" dirty="0"/>
              <a:t>% lipid (equal to </a:t>
            </a:r>
            <a:r>
              <a:rPr lang="en-US" dirty="0" smtClean="0"/>
              <a:t>wild </a:t>
            </a:r>
            <a:r>
              <a:rPr lang="en-US" dirty="0"/>
              <a:t>C</a:t>
            </a:r>
            <a:r>
              <a:rPr lang="en-US" dirty="0" smtClean="0"/>
              <a:t>hinook grower diet</a:t>
            </a:r>
            <a:r>
              <a:rPr lang="en-US" dirty="0"/>
              <a:t>) 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18-20% lipid from Bozeman 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18-20% lipid - commercial </a:t>
            </a:r>
            <a:r>
              <a:rPr lang="en-US" dirty="0"/>
              <a:t>Bio-vita </a:t>
            </a:r>
            <a:r>
              <a:rPr lang="en-US" dirty="0" smtClean="0"/>
              <a:t>starter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9956" r="83813" b="70032"/>
          <a:stretch/>
        </p:blipFill>
        <p:spPr bwMode="auto">
          <a:xfrm>
            <a:off x="5645889" y="4913986"/>
            <a:ext cx="2390087" cy="117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upload.wikimedia.org/wikipedia/commons/thumb/0/0c/US-FishAndWildlifeService-Logo.svg/2000px-US-FishAndWildlifeService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6" y="4722592"/>
            <a:ext cx="1282102" cy="153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99864" y="5174986"/>
            <a:ext cx="3045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itchFamily="34" charset="0"/>
                <a:cs typeface="Arial" pitchFamily="34" charset="0"/>
              </a:rPr>
              <a:t>Bozeman Fish Technology Center</a:t>
            </a:r>
            <a:endParaRPr lang="en-US" sz="16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264139"/>
              </p:ext>
            </p:extLst>
          </p:nvPr>
        </p:nvGraphicFramePr>
        <p:xfrm>
          <a:off x="0" y="1292463"/>
          <a:ext cx="8901334" cy="533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60967" y="901837"/>
            <a:ext cx="684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Surrogate BY13 growth trajectories for Spring Chinook</a:t>
            </a:r>
            <a:endParaRPr lang="en-US" sz="2400" dirty="0"/>
          </a:p>
        </p:txBody>
      </p:sp>
      <p:sp>
        <p:nvSpPr>
          <p:cNvPr id="9" name="TextBox 1"/>
          <p:cNvSpPr txBox="1"/>
          <p:nvPr/>
        </p:nvSpPr>
        <p:spPr>
          <a:xfrm>
            <a:off x="1793419" y="5959357"/>
            <a:ext cx="6740981" cy="3845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    D    J    F    M    A    M    J    </a:t>
            </a:r>
            <a:r>
              <a:rPr lang="en-US" sz="1800" dirty="0" err="1" smtClean="0"/>
              <a:t>J</a:t>
            </a:r>
            <a:r>
              <a:rPr lang="en-US" sz="1800" dirty="0" smtClean="0"/>
              <a:t>    A    S    O    N    D    J    F    M    A    M  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5169" y="2381536"/>
            <a:ext cx="606000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Fall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19043" y="3262200"/>
            <a:ext cx="971741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Spring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063602" y="3658486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88509" y="3988686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617222" y="3328286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41072" y="3315586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9134" y="3736919"/>
            <a:ext cx="1283903" cy="1283980"/>
            <a:chOff x="3039134" y="3723271"/>
            <a:chExt cx="1283903" cy="1283980"/>
          </a:xfrm>
        </p:grpSpPr>
        <p:sp>
          <p:nvSpPr>
            <p:cNvPr id="51" name="Oval 50"/>
            <p:cNvSpPr/>
            <p:nvPr/>
          </p:nvSpPr>
          <p:spPr>
            <a:xfrm>
              <a:off x="3039134" y="4915780"/>
              <a:ext cx="91417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331187" y="4744345"/>
              <a:ext cx="91505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56640" y="4547490"/>
              <a:ext cx="91417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226572" y="4255386"/>
              <a:ext cx="91416" cy="91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248648" y="4380486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756640" y="4086507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31620" y="3723271"/>
              <a:ext cx="91417" cy="9147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2" name="Oval 61"/>
          <p:cNvSpPr/>
          <p:nvPr/>
        </p:nvSpPr>
        <p:spPr>
          <a:xfrm>
            <a:off x="4592287" y="3243165"/>
            <a:ext cx="91417" cy="914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062287" y="2570065"/>
            <a:ext cx="91417" cy="914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613705" y="2277965"/>
            <a:ext cx="91417" cy="914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09372" y="3106036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96722" y="2705986"/>
            <a:ext cx="91416" cy="91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457200" y="193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/>
              <a:t>Growth trajectories</a:t>
            </a:r>
            <a:endParaRPr lang="en-US" cap="small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28600" y="811447"/>
            <a:ext cx="53035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34233" y="1884180"/>
            <a:ext cx="244712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  Low lipid starter diet benefits on growth?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3084841" y="3347978"/>
            <a:ext cx="551901" cy="830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1"/>
          <p:cNvSpPr txBox="1"/>
          <p:nvPr/>
        </p:nvSpPr>
        <p:spPr>
          <a:xfrm>
            <a:off x="5117890" y="4351871"/>
            <a:ext cx="3574421" cy="1219510"/>
          </a:xfrm>
          <a:prstGeom prst="rect">
            <a:avLst/>
          </a:prstGeom>
          <a:solidFill>
            <a:schemeClr val="accent3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Very low frequency of </a:t>
            </a:r>
            <a:r>
              <a:rPr lang="en-US" sz="3200" b="1" dirty="0" err="1" smtClean="0">
                <a:solidFill>
                  <a:schemeClr val="tx1"/>
                </a:solidFill>
              </a:rPr>
              <a:t>precocial</a:t>
            </a:r>
            <a:r>
              <a:rPr lang="en-US" sz="3200" b="1" dirty="0" smtClean="0">
                <a:solidFill>
                  <a:schemeClr val="tx1"/>
                </a:solidFill>
              </a:rPr>
              <a:t> males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8085E-6 L -5.55556E-7 0.05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082063"/>
            <a:ext cx="8229600" cy="4525963"/>
          </a:xfrm>
        </p:spPr>
        <p:txBody>
          <a:bodyPr/>
          <a:lstStyle/>
          <a:p>
            <a:r>
              <a:rPr lang="en-US" u="sng" dirty="0"/>
              <a:t>Fin </a:t>
            </a:r>
            <a:r>
              <a:rPr lang="en-US" u="sng" dirty="0" smtClean="0"/>
              <a:t>index </a:t>
            </a:r>
            <a:r>
              <a:rPr lang="en-US" dirty="0" smtClean="0"/>
              <a:t>is a </a:t>
            </a:r>
            <a:r>
              <a:rPr lang="en-US" dirty="0"/>
              <a:t>measure of </a:t>
            </a:r>
            <a:r>
              <a:rPr lang="en-US" dirty="0" smtClean="0"/>
              <a:t>fin erosion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= Fin length / fork length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prstClr val="black"/>
                </a:solidFill>
              </a:rPr>
              <a:t>Effects of rearing on fish quality</a:t>
            </a:r>
            <a:endParaRPr lang="en-US" cap="small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825095"/>
            <a:ext cx="813816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2035" r="1644" b="409"/>
          <a:stretch/>
        </p:blipFill>
        <p:spPr bwMode="auto">
          <a:xfrm>
            <a:off x="1127051" y="2486624"/>
            <a:ext cx="6858000" cy="4389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1000" y="2699984"/>
            <a:ext cx="1371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2547584"/>
            <a:ext cx="1371600" cy="34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6017342"/>
            <a:ext cx="5105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2200" y="3690584"/>
            <a:ext cx="1371600" cy="232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http://www.clker.com/cliparts/X/d/3/i/V/9/black-and-white-sad-fac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" y="557984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happy-face-black-and-white-jRcARBjT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" y="2268315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082063"/>
            <a:ext cx="8229600" cy="4525963"/>
          </a:xfrm>
        </p:spPr>
        <p:txBody>
          <a:bodyPr/>
          <a:lstStyle/>
          <a:p>
            <a:r>
              <a:rPr lang="en-US" u="sng" dirty="0"/>
              <a:t>Fin </a:t>
            </a:r>
            <a:r>
              <a:rPr lang="en-US" u="sng" dirty="0" smtClean="0"/>
              <a:t>index </a:t>
            </a:r>
            <a:r>
              <a:rPr lang="en-US" dirty="0" smtClean="0"/>
              <a:t>is a </a:t>
            </a:r>
            <a:r>
              <a:rPr lang="en-US" dirty="0"/>
              <a:t>measure of </a:t>
            </a:r>
            <a:r>
              <a:rPr lang="en-US" dirty="0" smtClean="0"/>
              <a:t>fin erosion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= Fin length / fork length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prstClr val="black"/>
                </a:solidFill>
              </a:rPr>
              <a:t>Fin quality</a:t>
            </a:r>
            <a:endParaRPr lang="en-US" cap="small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825095"/>
            <a:ext cx="3200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2035" r="1644" b="409"/>
          <a:stretch/>
        </p:blipFill>
        <p:spPr bwMode="auto">
          <a:xfrm>
            <a:off x="1127051" y="2486624"/>
            <a:ext cx="6858000" cy="4389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1000" y="2699984"/>
            <a:ext cx="13716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2547584"/>
            <a:ext cx="1371600" cy="3469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62200" y="6017342"/>
            <a:ext cx="5105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clker.com/cliparts/X/d/3/i/V/9/black-and-white-sad-fac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" y="557984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ages.clipartpanda.com/happy-face-black-and-white-jRcARBjT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" y="2268315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082063"/>
            <a:ext cx="8229600" cy="4525963"/>
          </a:xfrm>
        </p:spPr>
        <p:txBody>
          <a:bodyPr/>
          <a:lstStyle/>
          <a:p>
            <a:r>
              <a:rPr lang="en-US" u="sng" dirty="0"/>
              <a:t>Fin </a:t>
            </a:r>
            <a:r>
              <a:rPr lang="en-US" u="sng" dirty="0" smtClean="0"/>
              <a:t>index </a:t>
            </a:r>
            <a:r>
              <a:rPr lang="en-US" dirty="0" smtClean="0"/>
              <a:t>is a </a:t>
            </a:r>
            <a:r>
              <a:rPr lang="en-US" dirty="0"/>
              <a:t>measure of </a:t>
            </a:r>
            <a:r>
              <a:rPr lang="en-US" dirty="0" smtClean="0"/>
              <a:t>fin erosion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= Fin length / fork length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>
                <a:solidFill>
                  <a:prstClr val="black"/>
                </a:solidFill>
              </a:rPr>
              <a:t>Fin quality</a:t>
            </a:r>
            <a:endParaRPr lang="en-US" cap="small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825095"/>
            <a:ext cx="3200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2035" r="1644" b="409"/>
          <a:stretch/>
        </p:blipFill>
        <p:spPr bwMode="auto">
          <a:xfrm>
            <a:off x="1127051" y="2486624"/>
            <a:ext cx="6858000" cy="4389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clker.com/cliparts/X/d/3/i/V/9/black-and-white-sad-fac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" y="557984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ages.clipartpanda.com/happy-face-black-and-white-jRcARBjT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" y="2268315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ody condition/lipid content</a:t>
            </a:r>
          </a:p>
          <a:p>
            <a:r>
              <a:rPr lang="en-US" dirty="0" err="1" smtClean="0"/>
              <a:t>Smolt</a:t>
            </a:r>
            <a:r>
              <a:rPr lang="en-US" dirty="0" smtClean="0"/>
              <a:t> readiness</a:t>
            </a:r>
          </a:p>
          <a:p>
            <a:r>
              <a:rPr lang="en-US" dirty="0"/>
              <a:t>M</a:t>
            </a:r>
            <a:r>
              <a:rPr lang="en-US" dirty="0" smtClean="0"/>
              <a:t>igratory behavior</a:t>
            </a:r>
          </a:p>
          <a:p>
            <a:r>
              <a:rPr lang="en-US" dirty="0" smtClean="0"/>
              <a:t>Morphology</a:t>
            </a:r>
            <a:endParaRPr lang="en-US" dirty="0"/>
          </a:p>
          <a:p>
            <a:r>
              <a:rPr lang="en-US" dirty="0" smtClean="0"/>
              <a:t>Brain size</a:t>
            </a:r>
          </a:p>
          <a:p>
            <a:r>
              <a:rPr lang="en-US" dirty="0" smtClean="0"/>
              <a:t>Foraging efficiency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Other phenotypic traits 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981736"/>
            <a:ext cx="585216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792663"/>
          </a:xfrm>
        </p:spPr>
        <p:txBody>
          <a:bodyPr/>
          <a:lstStyle/>
          <a:p>
            <a:r>
              <a:rPr lang="en-US" dirty="0" smtClean="0"/>
              <a:t>Barrier to fish movement</a:t>
            </a:r>
          </a:p>
          <a:p>
            <a:r>
              <a:rPr lang="en-US" dirty="0" smtClean="0"/>
              <a:t>Studies evaluating juvenile movement to and through </a:t>
            </a:r>
            <a:r>
              <a:rPr lang="en-US" dirty="0"/>
              <a:t>W</a:t>
            </a:r>
            <a:r>
              <a:rPr lang="en-US" dirty="0" smtClean="0"/>
              <a:t>VP </a:t>
            </a:r>
            <a:r>
              <a:rPr lang="en-US" dirty="0" smtClean="0"/>
              <a:t>dams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09669" y="3736974"/>
            <a:ext cx="9363339" cy="3121026"/>
            <a:chOff x="-143139" y="3736974"/>
            <a:chExt cx="9363339" cy="3121026"/>
          </a:xfrm>
        </p:grpSpPr>
        <p:pic>
          <p:nvPicPr>
            <p:cNvPr id="1026" name="Picture 2" descr="C:\Users\cogliatk\Dropbox\Surrogate Project\presentation photos\cougar_dam_aco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736975"/>
              <a:ext cx="4572000" cy="312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ogliatk\Dropbox\Surrogate Project\presentation photos\USACE_Detroit_Dam_Oreg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139" y="3736974"/>
              <a:ext cx="4791339" cy="312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4648200" y="3736974"/>
              <a:ext cx="0" cy="3121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4"/>
          <p:cNvSpPr txBox="1">
            <a:spLocks/>
          </p:cNvSpPr>
          <p:nvPr/>
        </p:nvSpPr>
        <p:spPr>
          <a:xfrm>
            <a:off x="610791" y="1873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/>
              <a:t>Project Dams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54000" y="1066800"/>
            <a:ext cx="39319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62299" y="6413500"/>
            <a:ext cx="139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Detroit Dam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7299" y="6413500"/>
            <a:ext cx="139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Cougar Dam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303" y="1722475"/>
            <a:ext cx="4447954" cy="4393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Phenotypic differences expressed early </a:t>
            </a:r>
            <a:r>
              <a:rPr lang="en-US" dirty="0"/>
              <a:t>in </a:t>
            </a:r>
            <a:r>
              <a:rPr lang="en-US" dirty="0" smtClean="0"/>
              <a:t>life…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Different life </a:t>
            </a:r>
            <a:r>
              <a:rPr lang="en-US" dirty="0"/>
              <a:t>history </a:t>
            </a:r>
            <a:r>
              <a:rPr lang="en-US" dirty="0" smtClean="0"/>
              <a:t>tactics expressed </a:t>
            </a:r>
            <a:r>
              <a:rPr lang="en-US" dirty="0"/>
              <a:t>later?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What about the fish?</a:t>
            </a:r>
            <a:endParaRPr lang="en-US" sz="4400" cap="small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228600" y="981736"/>
            <a:ext cx="53035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cogliatk\Dropbox\Surrogate Project\presentation photos\salmon_yolk_s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6" y="3253569"/>
            <a:ext cx="3588486" cy="358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ogliatk\Dropbox\Surrogate Project\presentation photos\eyed chs eg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7" y="1078052"/>
            <a:ext cx="3588486" cy="25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6429508" y="2939828"/>
            <a:ext cx="765544" cy="140349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75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Vertical self-sorting at emergence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Surface and Bottom fish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Persistent behavior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Behavioral phenotypes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981736"/>
            <a:ext cx="557784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/>
          <p:nvPr/>
        </p:nvGrpSpPr>
        <p:grpSpPr>
          <a:xfrm>
            <a:off x="5492560" y="1719062"/>
            <a:ext cx="2785989" cy="3592033"/>
            <a:chOff x="1143000" y="2590800"/>
            <a:chExt cx="2344738" cy="2819400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1143000" y="2887663"/>
              <a:ext cx="2286000" cy="2522537"/>
            </a:xfrm>
            <a:prstGeom prst="can">
              <a:avLst>
                <a:gd name="adj" fmla="val 16818"/>
              </a:avLst>
            </a:prstGeom>
            <a:solidFill>
              <a:srgbClr val="C0C0C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AutoShape 14" descr="Large confetti"/>
            <p:cNvSpPr>
              <a:spLocks noChangeArrowheads="1"/>
            </p:cNvSpPr>
            <p:nvPr/>
          </p:nvSpPr>
          <p:spPr bwMode="auto">
            <a:xfrm>
              <a:off x="1143000" y="3344863"/>
              <a:ext cx="2286000" cy="1897062"/>
            </a:xfrm>
            <a:prstGeom prst="can">
              <a:avLst>
                <a:gd name="adj" fmla="val 278"/>
              </a:avLst>
            </a:prstGeom>
            <a:pattFill prst="lgConfetti">
              <a:fgClr>
                <a:schemeClr val="tx2">
                  <a:lumMod val="60000"/>
                  <a:lumOff val="40000"/>
                </a:schemeClr>
              </a:fgClr>
              <a:bgClr>
                <a:srgbClr val="00CCFF"/>
              </a:bgClr>
            </a:pattFill>
            <a:ln w="9525">
              <a:solidFill>
                <a:srgbClr val="00CCFF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1200" y="4779963"/>
              <a:ext cx="6858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19200" y="4779963"/>
              <a:ext cx="6858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62100" y="4538663"/>
              <a:ext cx="6858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24150" y="3525838"/>
              <a:ext cx="685800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57400" y="3429000"/>
              <a:ext cx="6858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8"/>
            <p:cNvGrpSpPr>
              <a:grpSpLocks/>
            </p:cNvGrpSpPr>
            <p:nvPr/>
          </p:nvGrpSpPr>
          <p:grpSpPr bwMode="auto">
            <a:xfrm flipH="1">
              <a:off x="2514600" y="4551363"/>
              <a:ext cx="914400" cy="638175"/>
              <a:chOff x="2832" y="2208"/>
              <a:chExt cx="576" cy="473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2208"/>
                <a:ext cx="4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2448"/>
                <a:ext cx="4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09725" y="3657600"/>
              <a:ext cx="6858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3000" y="3408363"/>
              <a:ext cx="6858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4" descr="C:\Users\unreinj\AppData\Local\Microsoft\Windows\Temporary Internet Files\Content.IE5\Y4M7MA9T\MC90029039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590800"/>
              <a:ext cx="515938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2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Morphological phenotypes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981736"/>
            <a:ext cx="65836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 txBox="1">
            <a:spLocks/>
          </p:cNvSpPr>
          <p:nvPr/>
        </p:nvSpPr>
        <p:spPr>
          <a:xfrm>
            <a:off x="5141913" y="2027238"/>
            <a:ext cx="3544887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2" inden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 smtClean="0"/>
              <a:t> Surface </a:t>
            </a:r>
            <a:r>
              <a:rPr lang="en-US" altLang="en-US" sz="2800" dirty="0" err="1" smtClean="0"/>
              <a:t>vs</a:t>
            </a:r>
            <a:r>
              <a:rPr lang="en-US" altLang="en-US" sz="2800" dirty="0" smtClean="0"/>
              <a:t> bottom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Shorter head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Smaller eye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Deeper body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400" dirty="0" smtClean="0"/>
              <a:t>Shorter caudal  peduncle</a:t>
            </a:r>
          </a:p>
          <a:p>
            <a:endParaRPr lang="en-US" altLang="en-US" dirty="0" smtClean="0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22309" y="6160492"/>
            <a:ext cx="3916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latin typeface="Arial" charset="0"/>
                <a:cs typeface="Arial" charset="0"/>
              </a:rPr>
              <a:t>Morphological variation at 55 mm FL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3713" y="1309571"/>
            <a:ext cx="4572000" cy="1320800"/>
            <a:chOff x="493713" y="1600200"/>
            <a:chExt cx="4572000" cy="13208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13" y="1600200"/>
              <a:ext cx="4572000" cy="132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Oval 63"/>
            <p:cNvSpPr/>
            <p:nvPr/>
          </p:nvSpPr>
          <p:spPr>
            <a:xfrm>
              <a:off x="1104900" y="19050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90550" y="22098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42950" y="22098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22098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047750" y="24384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52550" y="24384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266950" y="25146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057400" y="18288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514600" y="19050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724150" y="24384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181350" y="23622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48000" y="19812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486150" y="20574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429000" y="23622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733800" y="2209800"/>
              <a:ext cx="9525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540528" y="2770071"/>
            <a:ext cx="4481685" cy="3340100"/>
            <a:chOff x="487362" y="2908001"/>
            <a:chExt cx="4481686" cy="3340399"/>
          </a:xfrm>
        </p:grpSpPr>
        <p:pic>
          <p:nvPicPr>
            <p:cNvPr id="80" name="Picture 2" descr="C:\Users\billmane\AppData\Local\Microsoft\Windows\Temporary Internet Files\Content.Outlook\WI6F3ZF0\smolt parr vertical 28Jan14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" r="49980"/>
            <a:stretch/>
          </p:blipFill>
          <p:spPr bwMode="auto">
            <a:xfrm>
              <a:off x="496886" y="2908001"/>
              <a:ext cx="4472162" cy="166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:\Users\billmane\AppData\Local\Microsoft\Windows\Temporary Internet Files\Content.Outlook\WI6F3ZF0\smolt parr vertical 28Jan14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487362" y="4584401"/>
              <a:ext cx="4473575" cy="166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81"/>
            <p:cNvSpPr/>
            <p:nvPr/>
          </p:nvSpPr>
          <p:spPr>
            <a:xfrm>
              <a:off x="3773488" y="2920702"/>
              <a:ext cx="1179512" cy="279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96887" y="4590902"/>
              <a:ext cx="1177925" cy="285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2139156" y="5867366"/>
              <a:ext cx="1179512" cy="369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bottom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96887" y="4282899"/>
              <a:ext cx="4464051" cy="4508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2139950" y="4300066"/>
              <a:ext cx="1177925" cy="369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surface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127" y="6572250"/>
            <a:ext cx="9060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Unrein et al. in prep</a:t>
            </a:r>
          </a:p>
        </p:txBody>
      </p: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>
            <a:off x="0" y="6570663"/>
            <a:ext cx="9144000" cy="1587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Rectangle 92"/>
          <p:cNvSpPr/>
          <p:nvPr/>
        </p:nvSpPr>
        <p:spPr>
          <a:xfrm>
            <a:off x="493713" y="2922471"/>
            <a:ext cx="4572000" cy="3187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illmane\AppData\Local\Microsoft\Windows\Temporary Internet Files\Content.Outlook\WI6F3ZF0\Willamette Basin_Bill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47" y="981736"/>
            <a:ext cx="453636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542969" y="1745512"/>
            <a:ext cx="1066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90545" y="4035056"/>
            <a:ext cx="21463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Translate to migration behavior?</a:t>
            </a:r>
            <a:endParaRPr lang="en-US" sz="4400" cap="small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-228600" y="981736"/>
            <a:ext cx="79552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9209" y="1528103"/>
            <a:ext cx="35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Fall or spring migrants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69209" y="4644373"/>
            <a:ext cx="3572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Upstream or downstream </a:t>
            </a:r>
            <a:r>
              <a:rPr lang="en-US" sz="2800" dirty="0" err="1" smtClean="0"/>
              <a:t>parr</a:t>
            </a:r>
            <a:endParaRPr lang="en-US" sz="2800" dirty="0"/>
          </a:p>
        </p:txBody>
      </p:sp>
      <p:sp>
        <p:nvSpPr>
          <p:cNvPr id="28" name="Right Arrow 27"/>
          <p:cNvSpPr/>
          <p:nvPr/>
        </p:nvSpPr>
        <p:spPr>
          <a:xfrm rot="309864">
            <a:off x="3108429" y="2049802"/>
            <a:ext cx="2328530" cy="2232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181858">
            <a:off x="2584775" y="4785094"/>
            <a:ext cx="2328530" cy="2232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61508" y="197959"/>
            <a:ext cx="7822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Translate to migration behavior?</a:t>
            </a:r>
            <a:endParaRPr lang="en-US" sz="4400" cap="smal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228600" y="981736"/>
            <a:ext cx="79552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billmane\AppData\Local\Microsoft\Windows\Temporary Internet Files\Content.Outlook\WI6F3ZF0\smolt parr vertical 28Jan1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2"/>
          <a:stretch/>
        </p:blipFill>
        <p:spPr bwMode="auto">
          <a:xfrm>
            <a:off x="1143000" y="4593228"/>
            <a:ext cx="6824591" cy="12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illmane\AppData\Local\Microsoft\Windows\Temporary Internet Files\Content.Outlook\WI6F3ZF0\smolt parr vertical 28Jan1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5"/>
          <a:stretch/>
        </p:blipFill>
        <p:spPr bwMode="auto">
          <a:xfrm>
            <a:off x="1143000" y="1749467"/>
            <a:ext cx="6824591" cy="27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3127" y="6572250"/>
            <a:ext cx="9060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Billman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2014; Unrein et al. in prep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0" y="6570663"/>
            <a:ext cx="9144000" cy="1587"/>
          </a:xfrm>
          <a:prstGeom prst="line">
            <a:avLst/>
          </a:prstGeom>
          <a:noFill/>
          <a:ln w="25400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-655093" y="1351128"/>
            <a:ext cx="11382233" cy="3173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https://s-media-cache-ak0.pinimg.com/736x/e3/d4/c1/e3d4c1599952e043882254058f0fcd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2131" y="1049148"/>
            <a:ext cx="3544079" cy="35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9434"/>
            <a:ext cx="8686800" cy="428673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Egg </a:t>
            </a:r>
            <a:r>
              <a:rPr lang="en-US" dirty="0" smtClean="0">
                <a:solidFill>
                  <a:prstClr val="black"/>
                </a:solidFill>
              </a:rPr>
              <a:t>size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Emergence timing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61508" y="197959"/>
            <a:ext cx="6035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Early life history</a:t>
            </a:r>
            <a:endParaRPr lang="en-US" sz="4400" cap="small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228600" y="981736"/>
            <a:ext cx="43891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ogliatk\Dropbox\Surrogate Project\DATA\BY2014_Research data\CHS BY14\Egg size and emergence timing study\Photos\Methods and set up\IMGP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9681" y="3503755"/>
            <a:ext cx="4351736" cy="24478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ogliatk\Dropbox\Surrogate Project\DATA\BY2014_Research data\CHS BY14\Egg size and emergence timing study\Photos\Methods and set up\IMGP0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74" y="2569280"/>
            <a:ext cx="2447852" cy="435173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unsorted\BY2012\Egg size\IMGP0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23" y="-1"/>
            <a:ext cx="4895703" cy="275383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8973"/>
              </p:ext>
            </p:extLst>
          </p:nvPr>
        </p:nvGraphicFramePr>
        <p:xfrm>
          <a:off x="-105498" y="1175662"/>
          <a:ext cx="8901334" cy="533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793419" y="5863821"/>
            <a:ext cx="6740981" cy="3845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    D    J    F    M    A    M    J    </a:t>
            </a:r>
            <a:r>
              <a:rPr lang="en-US" sz="1800" dirty="0" err="1" smtClean="0"/>
              <a:t>J</a:t>
            </a:r>
            <a:r>
              <a:rPr lang="en-US" sz="1800" dirty="0" smtClean="0"/>
              <a:t>    A    S    O    N    D    J    F    M    A    M  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5169" y="2286000"/>
            <a:ext cx="606000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Fall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7415" y="3186090"/>
            <a:ext cx="971741" cy="4616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Spring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/>
              <a:t>Natural migration life history</a:t>
            </a:r>
            <a:endParaRPr lang="en-US" cap="small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-228600" y="715911"/>
            <a:ext cx="740664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4951169" y="4064949"/>
            <a:ext cx="4136065" cy="1591572"/>
          </a:xfrm>
          <a:prstGeom prst="rect">
            <a:avLst/>
          </a:prstGeom>
          <a:solidFill>
            <a:schemeClr val="accent3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Rear fish using naturally predisposed growth trajectory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61508" y="197959"/>
            <a:ext cx="6035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Thank You</a:t>
            </a:r>
            <a:endParaRPr lang="en-US" sz="4400" cap="small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981736"/>
            <a:ext cx="30175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4"/>
          <p:cNvSpPr txBox="1">
            <a:spLocks/>
          </p:cNvSpPr>
          <p:nvPr/>
        </p:nvSpPr>
        <p:spPr>
          <a:xfrm>
            <a:off x="5648015" y="5480135"/>
            <a:ext cx="3017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r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cap="small" dirty="0" smtClean="0"/>
              <a:t>Questions?</a:t>
            </a:r>
            <a:endParaRPr lang="en-US" sz="4400" cap="small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0657" y="6290935"/>
            <a:ext cx="356616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cogliatk\Dropbox\Surrogate Project\presentation photos\word clouds\Cloud 1 (3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800225"/>
            <a:ext cx="9525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91" y="1600201"/>
            <a:ext cx="7009209" cy="1879978"/>
          </a:xfrm>
          <a:solidFill>
            <a:schemeClr val="accent3">
              <a:alpha val="7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Limited availability of fish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Hatchery-origin </a:t>
            </a:r>
            <a:r>
              <a:rPr lang="en-US" dirty="0" smtClean="0"/>
              <a:t>substitute for </a:t>
            </a:r>
            <a:r>
              <a:rPr lang="en-US" dirty="0" smtClean="0"/>
              <a:t>research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Hatchery </a:t>
            </a:r>
            <a:r>
              <a:rPr lang="en-US" dirty="0" smtClean="0"/>
              <a:t>phenotype </a:t>
            </a:r>
            <a:r>
              <a:rPr lang="en-US" dirty="0"/>
              <a:t>≠ </a:t>
            </a:r>
            <a:r>
              <a:rPr lang="en-US" dirty="0" smtClean="0"/>
              <a:t>wild phenotype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10791" y="596900"/>
            <a:ext cx="7009209" cy="596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0" rIns="91440" bIns="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small" dirty="0" smtClean="0"/>
              <a:t>ESA listed Salmon and Steelhead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254000" y="1066800"/>
            <a:ext cx="7772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82190" y="187326"/>
            <a:ext cx="85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cap="small" dirty="0" smtClean="0"/>
              <a:t>Surrogate Wild Fishes</a:t>
            </a:r>
            <a:endParaRPr lang="en-US" cap="small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628778"/>
            <a:ext cx="8911987" cy="4525963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Juveniles reared in artificial environments that emulate </a:t>
            </a:r>
            <a:r>
              <a:rPr lang="en-US" u="sng" dirty="0" smtClean="0"/>
              <a:t>specific wild phenotypes</a:t>
            </a:r>
          </a:p>
          <a:p>
            <a:pPr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Spring Chinook and winter steelhead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177800" y="1066800"/>
            <a:ext cx="557784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cogliatk\Dropbox\Surrogate Project\presentation photos\IMGP2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44" y="4249987"/>
            <a:ext cx="2688762" cy="20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gliatk\Dropbox\Surrogate Project\presentation photos\IMGP2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0"/>
            <a:ext cx="2682744" cy="20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:\unsorted\morphometrics\Jan 2013\FPGL.surface.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11548" r="8034" b="26531"/>
          <a:stretch/>
        </p:blipFill>
        <p:spPr bwMode="auto">
          <a:xfrm>
            <a:off x="5371506" y="4254500"/>
            <a:ext cx="4178408" cy="20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610791" y="187326"/>
            <a:ext cx="78867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cap="small" dirty="0" smtClean="0"/>
              <a:t>The Surrogate </a:t>
            </a:r>
            <a:r>
              <a:rPr lang="en-US" cap="small" dirty="0"/>
              <a:t>P</a:t>
            </a:r>
            <a:r>
              <a:rPr lang="en-US" cap="small" dirty="0" smtClean="0"/>
              <a:t>roject </a:t>
            </a: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>
          <a:xfrm>
            <a:off x="226219" y="1282700"/>
            <a:ext cx="8691562" cy="5270500"/>
          </a:xfrm>
        </p:spPr>
        <p:txBody>
          <a:bodyPr>
            <a:noAutofit/>
          </a:bodyPr>
          <a:lstStyle/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u="sng" dirty="0" smtClean="0"/>
              <a:t>Goal:</a:t>
            </a:r>
          </a:p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/>
              <a:t>Rear and deliver surrogate fish to researchers</a:t>
            </a:r>
          </a:p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buNone/>
            </a:pPr>
            <a:endParaRPr lang="en-US" sz="3600" b="1" u="sng" dirty="0"/>
          </a:p>
          <a:p>
            <a:pPr marL="0" lvl="1" indent="0" algn="ctr" eaLnBrk="1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600" b="1" u="sng" dirty="0" smtClean="0"/>
              <a:t>Objectives: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Develop rearing protocols that produce more wild-like fish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Establish criteria to evaluate the quality and phenotypic accuracy of our surrogates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Describe phenotypes of naturally-reared fish to establish target phenotypes </a:t>
            </a:r>
          </a:p>
          <a:p>
            <a:pPr marL="403225" lvl="1" indent="-403225" eaLnBrk="1" hangingPunct="1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700" dirty="0" smtClean="0"/>
              <a:t>Describe phenotypes of hatchery-reared fish to determine the effects of conventional hatchery protocols on phenotypes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-228600" y="1066800"/>
            <a:ext cx="5867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1838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Planning 1-2 years in advance of fish needs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Rear from eyed-egg </a:t>
            </a:r>
            <a:r>
              <a:rPr lang="en-US" dirty="0" smtClean="0"/>
              <a:t>or green egg stages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Information required from researchers: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Brood stock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Time of release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Target size at release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790" y="187326"/>
            <a:ext cx="8177609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cap="small" dirty="0" smtClean="0"/>
              <a:t>Step 1: Coordinate with researchers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1066800"/>
            <a:ext cx="88696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cogliatk\Dropbox\Surrogate Project\presentation photos\shutterstock_131767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77" y="3918857"/>
            <a:ext cx="4409123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790" y="187326"/>
            <a:ext cx="8177609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cap="small" dirty="0" smtClean="0"/>
              <a:t>Step 1: Coordinate with researchers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228600" y="1066800"/>
            <a:ext cx="88696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cogliatk\Dropbox\Surrogate Project\presentation photos\shutterstock_131767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77" y="3918857"/>
            <a:ext cx="4409123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7442200" cy="4525963"/>
          </a:xfrm>
        </p:spPr>
        <p:txBody>
          <a:bodyPr>
            <a:normAutofit/>
          </a:bodyPr>
          <a:lstStyle/>
          <a:p>
            <a:r>
              <a:rPr lang="en-US" dirty="0"/>
              <a:t>Key players</a:t>
            </a:r>
          </a:p>
          <a:p>
            <a:pPr lvl="1">
              <a:buSzPct val="89000"/>
              <a:buFont typeface="Arial" pitchFamily="34" charset="0"/>
              <a:buChar char="•"/>
            </a:pPr>
            <a:r>
              <a:rPr lang="en-US" dirty="0"/>
              <a:t>USACOE project leaders</a:t>
            </a:r>
          </a:p>
          <a:p>
            <a:pPr lvl="1">
              <a:buSzPct val="89000"/>
              <a:buFont typeface="Arial" pitchFamily="34" charset="0"/>
              <a:buChar char="•"/>
            </a:pPr>
            <a:r>
              <a:rPr lang="en-US" dirty="0"/>
              <a:t>RME researchers</a:t>
            </a:r>
          </a:p>
          <a:p>
            <a:pPr lvl="1">
              <a:buSzPct val="89000"/>
              <a:buFont typeface="Arial" pitchFamily="34" charset="0"/>
              <a:buChar char="•"/>
            </a:pPr>
            <a:r>
              <a:rPr lang="en-US" dirty="0"/>
              <a:t>ODFW Hatchery leadership</a:t>
            </a:r>
          </a:p>
          <a:p>
            <a:endParaRPr lang="en-US" sz="1600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cap="small" dirty="0" smtClean="0"/>
              <a:t>Spring Chinook upcoming deliveries</a:t>
            </a:r>
            <a:endParaRPr lang="en-US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39532"/>
              </p:ext>
            </p:extLst>
          </p:nvPr>
        </p:nvGraphicFramePr>
        <p:xfrm>
          <a:off x="355600" y="1384300"/>
          <a:ext cx="8343900" cy="360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0700"/>
                <a:gridCol w="1104900"/>
                <a:gridCol w="1778000"/>
                <a:gridCol w="22860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Brood Year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 type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date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r>
                        <a:rPr lang="en-US" baseline="0" dirty="0" smtClean="0"/>
                        <a:t> size (mm) 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Feb-Apr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MFW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Sub-yearling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McKenzie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Sub-yearling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Sept-Oct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Santiam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Sub-yearling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Sept-Oct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MFW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Sub-yearling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</a:t>
                      </a:r>
                      <a:r>
                        <a:rPr lang="en-US" baseline="0" dirty="0" smtClean="0"/>
                        <a:t> Santiam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Yearling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2016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 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-228600" y="1066800"/>
            <a:ext cx="859536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71" b="13640"/>
          <a:stretch/>
        </p:blipFill>
        <p:spPr bwMode="auto">
          <a:xfrm>
            <a:off x="2122912" y="5080000"/>
            <a:ext cx="4898176" cy="17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8752</TotalTime>
  <Words>1116</Words>
  <Application>Microsoft Office PowerPoint</Application>
  <PresentationFormat>On-screen Show (4:3)</PresentationFormat>
  <Paragraphs>403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3_Office Theme</vt:lpstr>
      <vt:lpstr>Developing and delivering surrogate wild Chinook and steelhead</vt:lpstr>
      <vt:lpstr>PowerPoint Presentation</vt:lpstr>
      <vt:lpstr>PowerPoint Presentation</vt:lpstr>
      <vt:lpstr>PowerPoint Presentation</vt:lpstr>
      <vt:lpstr>PowerPoint Presentation</vt:lpstr>
      <vt:lpstr>The Surrogate Project </vt:lpstr>
      <vt:lpstr>Step 1: Coordinate with researchers</vt:lpstr>
      <vt:lpstr>Step 1: Coordinate with researchers</vt:lpstr>
      <vt:lpstr>Spring Chinook upcoming deliveries</vt:lpstr>
      <vt:lpstr>PowerPoint Presentation</vt:lpstr>
      <vt:lpstr>Winter steelhead 2014 and 2015 deliveries</vt:lpstr>
      <vt:lpstr>Step 1: Coordinate with researchers</vt:lpstr>
      <vt:lpstr>Step 1: Coordinate with researchers</vt:lpstr>
      <vt:lpstr>Step 1: Coordinate with researchers</vt:lpstr>
      <vt:lpstr>Step 2: Rear high quality surrogates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trajectories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delivering surrogate wild Chinook and steelhead</dc:title>
  <dc:creator>Cogliati, Karen M - ONID</dc:creator>
  <cp:lastModifiedBy>Cogliati, Karen M - ONID</cp:lastModifiedBy>
  <cp:revision>80</cp:revision>
  <dcterms:created xsi:type="dcterms:W3CDTF">2015-01-26T19:22:55Z</dcterms:created>
  <dcterms:modified xsi:type="dcterms:W3CDTF">2015-02-12T01:43:53Z</dcterms:modified>
</cp:coreProperties>
</file>